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32400" cy="22860000"/>
  <p:notesSz cx="6858000" cy="9144000"/>
  <p:defaultTextStyle>
    <a:defPPr>
      <a:defRPr lang="en-US"/>
    </a:defPPr>
    <a:lvl1pPr marL="0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1pPr>
    <a:lvl2pPr marL="1283818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2pPr>
    <a:lvl3pPr marL="2567635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3pPr>
    <a:lvl4pPr marL="3851453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4pPr>
    <a:lvl5pPr marL="5135270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5pPr>
    <a:lvl6pPr marL="6419088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6pPr>
    <a:lvl7pPr marL="7702906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7pPr>
    <a:lvl8pPr marL="8986723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8pPr>
    <a:lvl9pPr marL="10270541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25" d="100"/>
          <a:sy n="25" d="100"/>
        </p:scale>
        <p:origin x="7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7430" y="3741210"/>
            <a:ext cx="26037540" cy="7958667"/>
          </a:xfrm>
        </p:spPr>
        <p:txBody>
          <a:bodyPr anchor="b"/>
          <a:lstStyle>
            <a:lvl1pPr algn="ctr">
              <a:defRPr sz="20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9050" y="12006793"/>
            <a:ext cx="22974300" cy="5519207"/>
          </a:xfrm>
        </p:spPr>
        <p:txBody>
          <a:bodyPr/>
          <a:lstStyle>
            <a:lvl1pPr marL="0" indent="0" algn="ctr">
              <a:buNone/>
              <a:defRPr sz="8000"/>
            </a:lvl1pPr>
            <a:lvl2pPr marL="1523985" indent="0" algn="ctr">
              <a:buNone/>
              <a:defRPr sz="6667"/>
            </a:lvl2pPr>
            <a:lvl3pPr marL="3047970" indent="0" algn="ctr">
              <a:buNone/>
              <a:defRPr sz="6000"/>
            </a:lvl3pPr>
            <a:lvl4pPr marL="4571954" indent="0" algn="ctr">
              <a:buNone/>
              <a:defRPr sz="5333"/>
            </a:lvl4pPr>
            <a:lvl5pPr marL="6095939" indent="0" algn="ctr">
              <a:buNone/>
              <a:defRPr sz="5333"/>
            </a:lvl5pPr>
            <a:lvl6pPr marL="7619924" indent="0" algn="ctr">
              <a:buNone/>
              <a:defRPr sz="5333"/>
            </a:lvl6pPr>
            <a:lvl7pPr marL="9143909" indent="0" algn="ctr">
              <a:buNone/>
              <a:defRPr sz="5333"/>
            </a:lvl7pPr>
            <a:lvl8pPr marL="10667893" indent="0" algn="ctr">
              <a:buNone/>
              <a:defRPr sz="5333"/>
            </a:lvl8pPr>
            <a:lvl9pPr marL="12191878" indent="0" algn="ctr">
              <a:buNone/>
              <a:defRPr sz="53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5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1313" y="1217084"/>
            <a:ext cx="6605111" cy="193727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5979" y="1217084"/>
            <a:ext cx="19432429" cy="193727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3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6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25" y="5699132"/>
            <a:ext cx="26420445" cy="9509123"/>
          </a:xfrm>
        </p:spPr>
        <p:txBody>
          <a:bodyPr anchor="b"/>
          <a:lstStyle>
            <a:lvl1pPr>
              <a:defRPr sz="20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0025" y="15298215"/>
            <a:ext cx="26420445" cy="5000623"/>
          </a:xfrm>
        </p:spPr>
        <p:txBody>
          <a:bodyPr/>
          <a:lstStyle>
            <a:lvl1pPr marL="0" indent="0">
              <a:buNone/>
              <a:defRPr sz="8000">
                <a:solidFill>
                  <a:schemeClr val="tx1"/>
                </a:solidFill>
              </a:defRPr>
            </a:lvl1pPr>
            <a:lvl2pPr marL="1523985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2pPr>
            <a:lvl3pPr marL="304797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71954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4pPr>
            <a:lvl5pPr marL="6095939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5pPr>
            <a:lvl6pPr marL="7619924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6pPr>
            <a:lvl7pPr marL="9143909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7pPr>
            <a:lvl8pPr marL="10667893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8pPr>
            <a:lvl9pPr marL="12191878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9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5978" y="6085417"/>
            <a:ext cx="13018770" cy="145044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07653" y="6085417"/>
            <a:ext cx="13018770" cy="145044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3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967" y="1217089"/>
            <a:ext cx="26420445" cy="44185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9971" y="5603877"/>
            <a:ext cx="12958939" cy="2746373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23985" indent="0">
              <a:buNone/>
              <a:defRPr sz="6667" b="1"/>
            </a:lvl2pPr>
            <a:lvl3pPr marL="3047970" indent="0">
              <a:buNone/>
              <a:defRPr sz="6000" b="1"/>
            </a:lvl3pPr>
            <a:lvl4pPr marL="4571954" indent="0">
              <a:buNone/>
              <a:defRPr sz="5333" b="1"/>
            </a:lvl4pPr>
            <a:lvl5pPr marL="6095939" indent="0">
              <a:buNone/>
              <a:defRPr sz="5333" b="1"/>
            </a:lvl5pPr>
            <a:lvl6pPr marL="7619924" indent="0">
              <a:buNone/>
              <a:defRPr sz="5333" b="1"/>
            </a:lvl6pPr>
            <a:lvl7pPr marL="9143909" indent="0">
              <a:buNone/>
              <a:defRPr sz="5333" b="1"/>
            </a:lvl7pPr>
            <a:lvl8pPr marL="10667893" indent="0">
              <a:buNone/>
              <a:defRPr sz="5333" b="1"/>
            </a:lvl8pPr>
            <a:lvl9pPr marL="12191878" indent="0">
              <a:buNone/>
              <a:defRPr sz="5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9971" y="8350250"/>
            <a:ext cx="12958939" cy="12281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07654" y="5603877"/>
            <a:ext cx="13022760" cy="2746373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23985" indent="0">
              <a:buNone/>
              <a:defRPr sz="6667" b="1"/>
            </a:lvl2pPr>
            <a:lvl3pPr marL="3047970" indent="0">
              <a:buNone/>
              <a:defRPr sz="6000" b="1"/>
            </a:lvl3pPr>
            <a:lvl4pPr marL="4571954" indent="0">
              <a:buNone/>
              <a:defRPr sz="5333" b="1"/>
            </a:lvl4pPr>
            <a:lvl5pPr marL="6095939" indent="0">
              <a:buNone/>
              <a:defRPr sz="5333" b="1"/>
            </a:lvl5pPr>
            <a:lvl6pPr marL="7619924" indent="0">
              <a:buNone/>
              <a:defRPr sz="5333" b="1"/>
            </a:lvl6pPr>
            <a:lvl7pPr marL="9143909" indent="0">
              <a:buNone/>
              <a:defRPr sz="5333" b="1"/>
            </a:lvl7pPr>
            <a:lvl8pPr marL="10667893" indent="0">
              <a:buNone/>
              <a:defRPr sz="5333" b="1"/>
            </a:lvl8pPr>
            <a:lvl9pPr marL="12191878" indent="0">
              <a:buNone/>
              <a:defRPr sz="5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07654" y="8350250"/>
            <a:ext cx="13022760" cy="12281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9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9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968" y="1524000"/>
            <a:ext cx="9879746" cy="5334000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2760" y="3291422"/>
            <a:ext cx="15507653" cy="16245417"/>
          </a:xfrm>
        </p:spPr>
        <p:txBody>
          <a:bodyPr/>
          <a:lstStyle>
            <a:lvl1pPr>
              <a:defRPr sz="10667"/>
            </a:lvl1pPr>
            <a:lvl2pPr>
              <a:defRPr sz="9333"/>
            </a:lvl2pPr>
            <a:lvl3pPr>
              <a:defRPr sz="8000"/>
            </a:lvl3pPr>
            <a:lvl4pPr>
              <a:defRPr sz="6667"/>
            </a:lvl4pPr>
            <a:lvl5pPr>
              <a:defRPr sz="6667"/>
            </a:lvl5pPr>
            <a:lvl6pPr>
              <a:defRPr sz="6667"/>
            </a:lvl6pPr>
            <a:lvl7pPr>
              <a:defRPr sz="6667"/>
            </a:lvl7pPr>
            <a:lvl8pPr>
              <a:defRPr sz="6667"/>
            </a:lvl8pPr>
            <a:lvl9pPr>
              <a:defRPr sz="6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9968" y="6858000"/>
            <a:ext cx="9879746" cy="12705293"/>
          </a:xfrm>
        </p:spPr>
        <p:txBody>
          <a:bodyPr/>
          <a:lstStyle>
            <a:lvl1pPr marL="0" indent="0">
              <a:buNone/>
              <a:defRPr sz="5333"/>
            </a:lvl1pPr>
            <a:lvl2pPr marL="1523985" indent="0">
              <a:buNone/>
              <a:defRPr sz="4667"/>
            </a:lvl2pPr>
            <a:lvl3pPr marL="3047970" indent="0">
              <a:buNone/>
              <a:defRPr sz="4000"/>
            </a:lvl3pPr>
            <a:lvl4pPr marL="4571954" indent="0">
              <a:buNone/>
              <a:defRPr sz="3333"/>
            </a:lvl4pPr>
            <a:lvl5pPr marL="6095939" indent="0">
              <a:buNone/>
              <a:defRPr sz="3333"/>
            </a:lvl5pPr>
            <a:lvl6pPr marL="7619924" indent="0">
              <a:buNone/>
              <a:defRPr sz="3333"/>
            </a:lvl6pPr>
            <a:lvl7pPr marL="9143909" indent="0">
              <a:buNone/>
              <a:defRPr sz="3333"/>
            </a:lvl7pPr>
            <a:lvl8pPr marL="10667893" indent="0">
              <a:buNone/>
              <a:defRPr sz="3333"/>
            </a:lvl8pPr>
            <a:lvl9pPr marL="12191878" indent="0">
              <a:buNone/>
              <a:defRPr sz="3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6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968" y="1524000"/>
            <a:ext cx="9879746" cy="5334000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22760" y="3291422"/>
            <a:ext cx="15507653" cy="16245417"/>
          </a:xfrm>
        </p:spPr>
        <p:txBody>
          <a:bodyPr anchor="t"/>
          <a:lstStyle>
            <a:lvl1pPr marL="0" indent="0">
              <a:buNone/>
              <a:defRPr sz="10667"/>
            </a:lvl1pPr>
            <a:lvl2pPr marL="1523985" indent="0">
              <a:buNone/>
              <a:defRPr sz="9333"/>
            </a:lvl2pPr>
            <a:lvl3pPr marL="3047970" indent="0">
              <a:buNone/>
              <a:defRPr sz="8000"/>
            </a:lvl3pPr>
            <a:lvl4pPr marL="4571954" indent="0">
              <a:buNone/>
              <a:defRPr sz="6667"/>
            </a:lvl4pPr>
            <a:lvl5pPr marL="6095939" indent="0">
              <a:buNone/>
              <a:defRPr sz="6667"/>
            </a:lvl5pPr>
            <a:lvl6pPr marL="7619924" indent="0">
              <a:buNone/>
              <a:defRPr sz="6667"/>
            </a:lvl6pPr>
            <a:lvl7pPr marL="9143909" indent="0">
              <a:buNone/>
              <a:defRPr sz="6667"/>
            </a:lvl7pPr>
            <a:lvl8pPr marL="10667893" indent="0">
              <a:buNone/>
              <a:defRPr sz="6667"/>
            </a:lvl8pPr>
            <a:lvl9pPr marL="12191878" indent="0">
              <a:buNone/>
              <a:defRPr sz="6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9968" y="6858000"/>
            <a:ext cx="9879746" cy="12705293"/>
          </a:xfrm>
        </p:spPr>
        <p:txBody>
          <a:bodyPr/>
          <a:lstStyle>
            <a:lvl1pPr marL="0" indent="0">
              <a:buNone/>
              <a:defRPr sz="5333"/>
            </a:lvl1pPr>
            <a:lvl2pPr marL="1523985" indent="0">
              <a:buNone/>
              <a:defRPr sz="4667"/>
            </a:lvl2pPr>
            <a:lvl3pPr marL="3047970" indent="0">
              <a:buNone/>
              <a:defRPr sz="4000"/>
            </a:lvl3pPr>
            <a:lvl4pPr marL="4571954" indent="0">
              <a:buNone/>
              <a:defRPr sz="3333"/>
            </a:lvl4pPr>
            <a:lvl5pPr marL="6095939" indent="0">
              <a:buNone/>
              <a:defRPr sz="3333"/>
            </a:lvl5pPr>
            <a:lvl6pPr marL="7619924" indent="0">
              <a:buNone/>
              <a:defRPr sz="3333"/>
            </a:lvl6pPr>
            <a:lvl7pPr marL="9143909" indent="0">
              <a:buNone/>
              <a:defRPr sz="3333"/>
            </a:lvl7pPr>
            <a:lvl8pPr marL="10667893" indent="0">
              <a:buNone/>
              <a:defRPr sz="3333"/>
            </a:lvl8pPr>
            <a:lvl9pPr marL="12191878" indent="0">
              <a:buNone/>
              <a:defRPr sz="3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8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978" y="1217089"/>
            <a:ext cx="26420445" cy="4418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5978" y="6085417"/>
            <a:ext cx="26420445" cy="14504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5978" y="21187839"/>
            <a:ext cx="6892290" cy="1217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FEE1-A501-484D-B573-341186549D3A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46983" y="21187839"/>
            <a:ext cx="10338435" cy="1217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34133" y="21187839"/>
            <a:ext cx="6892290" cy="1217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7DBA-F858-4A7B-AE12-B3533E37D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47970" rtl="0" eaLnBrk="1" latinLnBrk="0" hangingPunct="1">
        <a:lnSpc>
          <a:spcPct val="90000"/>
        </a:lnSpc>
        <a:spcBef>
          <a:spcPct val="0"/>
        </a:spcBef>
        <a:buNone/>
        <a:defRPr sz="14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1992" indent="-761992" algn="l" defTabSz="3047970" rtl="0" eaLnBrk="1" latinLnBrk="0" hangingPunct="1">
        <a:lnSpc>
          <a:spcPct val="90000"/>
        </a:lnSpc>
        <a:spcBef>
          <a:spcPts val="3333"/>
        </a:spcBef>
        <a:buFont typeface="Arial" panose="020B0604020202020204" pitchFamily="34" charset="0"/>
        <a:buChar char="•"/>
        <a:defRPr sz="9333" kern="1200">
          <a:solidFill>
            <a:schemeClr val="tx1"/>
          </a:solidFill>
          <a:latin typeface="+mn-lt"/>
          <a:ea typeface="+mn-ea"/>
          <a:cs typeface="+mn-cs"/>
        </a:defRPr>
      </a:lvl1pPr>
      <a:lvl2pPr marL="2285977" indent="-761992" algn="l" defTabSz="304797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809962" indent="-761992" algn="l" defTabSz="304797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6667" kern="1200">
          <a:solidFill>
            <a:schemeClr val="tx1"/>
          </a:solidFill>
          <a:latin typeface="+mn-lt"/>
          <a:ea typeface="+mn-ea"/>
          <a:cs typeface="+mn-cs"/>
        </a:defRPr>
      </a:lvl3pPr>
      <a:lvl4pPr marL="5333947" indent="-761992" algn="l" defTabSz="304797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57931" indent="-761992" algn="l" defTabSz="304797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81916" indent="-761992" algn="l" defTabSz="304797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905901" indent="-761992" algn="l" defTabSz="304797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429886" indent="-761992" algn="l" defTabSz="304797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953870" indent="-761992" algn="l" defTabSz="304797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47970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954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95939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19924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43909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67893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91878" algn="l" defTabSz="3047970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0632400" cy="4090737"/>
          </a:xfrm>
          <a:prstGeom prst="rect">
            <a:avLst/>
          </a:prstGeom>
          <a:solidFill>
            <a:srgbClr val="B41B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Revisiting Food Aid and Civil Conflict: </a:t>
            </a:r>
          </a:p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Spurious Trends in Interacted Instrumental Variables</a:t>
            </a:r>
          </a:p>
          <a:p>
            <a:pPr algn="ctr"/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Paul Christian and Christopher B. Barrett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Image result for cornell university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jimi.ithaca.edu/nemisig/img/cornell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5" y="223090"/>
            <a:ext cx="3711388" cy="371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jimi.ithaca.edu/nemisig/img/cornell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345" y="214126"/>
            <a:ext cx="3711388" cy="371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29315" y="4514738"/>
            <a:ext cx="8522260" cy="11833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 Food Aid and Civil Conflict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1002865" y="4573735"/>
            <a:ext cx="8522260" cy="11833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Changes in US Wheat Policies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1276404" y="4662223"/>
            <a:ext cx="8522260" cy="11833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Simulating Spurious Results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9314" y="5964233"/>
            <a:ext cx="857605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Nunn and Qian (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2014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AER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claim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US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wheat aid deliveries </a:t>
            </a:r>
            <a:r>
              <a:rPr lang="en-US" sz="3200" i="1" u="sng" dirty="0" smtClean="0">
                <a:solidFill>
                  <a:schemeClr val="accent1">
                    <a:lumMod val="75000"/>
                  </a:schemeClr>
                </a:solidFill>
              </a:rPr>
              <a:t>cause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conflict</a:t>
            </a:r>
            <a:r>
              <a:rPr lang="en-US" sz="3200" dirty="0" smtClean="0"/>
              <a:t> in recipient countries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NQ use an Instrumental Variables (IV) strategy based </a:t>
            </a:r>
            <a:r>
              <a:rPr lang="en-US" sz="3200" dirty="0" smtClean="0"/>
              <a:t>on the claims that:</a:t>
            </a:r>
            <a:endParaRPr lang="en-US" sz="3200" dirty="0" smtClean="0"/>
          </a:p>
          <a:p>
            <a:pPr marL="1969618" lvl="1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High US wheat yields oblige the USDA to purchase excess wheat supply</a:t>
            </a:r>
          </a:p>
          <a:p>
            <a:pPr marL="1969618" lvl="1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Higher accumulated stocks allow the US to distribute more wheat aid</a:t>
            </a:r>
          </a:p>
          <a:p>
            <a:pPr marL="1969618" lvl="1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Regular recipients of aid receive most of the surplus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Identification: “US wheat production is associated with more conflict among regular US food aid recipients, but not among irregular recipients”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18" name="Rounded Rectangle 17"/>
          <p:cNvSpPr/>
          <p:nvPr/>
        </p:nvSpPr>
        <p:spPr>
          <a:xfrm>
            <a:off x="881715" y="13005759"/>
            <a:ext cx="8522260" cy="11833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Interacted IV Strategy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11002865" y="13002005"/>
            <a:ext cx="8522260" cy="11833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Spurious Trends in the Data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21428811" y="13002004"/>
            <a:ext cx="8522260" cy="11833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101476" y="6023221"/>
            <a:ext cx="86190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Historically, wheat yields were linked to USDA procurement through non-recourse commodity loans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But Farm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ills </a:t>
            </a:r>
            <a:r>
              <a:rPr lang="en-US" sz="3200" dirty="0" smtClean="0"/>
              <a:t>in the 1980’s and 90’s weakened and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eventually eliminated link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between wheat yields and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food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aid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Therefore, if </a:t>
            </a:r>
            <a:r>
              <a:rPr lang="en-US" sz="3200" dirty="0" smtClean="0"/>
              <a:t>NQ results were </a:t>
            </a:r>
            <a:r>
              <a:rPr lang="en-US" sz="3200" dirty="0" smtClean="0"/>
              <a:t>truly causal</a:t>
            </a:r>
            <a:r>
              <a:rPr lang="en-US" sz="3200" dirty="0" smtClean="0"/>
              <a:t>, </a:t>
            </a:r>
            <a:r>
              <a:rPr lang="en-US" sz="3200" dirty="0" smtClean="0"/>
              <a:t>they should </a:t>
            </a:r>
            <a:r>
              <a:rPr lang="en-US" sz="3200" dirty="0" smtClean="0"/>
              <a:t>be strongest prior to 1996 farm bill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If anything, results are stronger </a:t>
            </a:r>
            <a:r>
              <a:rPr lang="en-US" sz="3200" i="1" dirty="0" smtClean="0"/>
              <a:t>after</a:t>
            </a:r>
            <a:r>
              <a:rPr lang="en-US" sz="3200" dirty="0" smtClean="0"/>
              <a:t> 1996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This suggests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that procurement policies did not drive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results; the results may be spurious.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21803" y="6124662"/>
            <a:ext cx="85760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Monte Carlo simulation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Assumes </a:t>
            </a:r>
            <a:r>
              <a:rPr lang="en-US" sz="3200" dirty="0" smtClean="0"/>
              <a:t>spurious trends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W/ no true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causal effect of aid on conflict,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NQ strategy yields upwardly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biased IV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811" y="14549369"/>
            <a:ext cx="857605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Nunn and Qian (2014) results seem to be driven by non-linear long term trends </a:t>
            </a:r>
            <a:r>
              <a:rPr lang="en-US" sz="3200" dirty="0" smtClean="0"/>
              <a:t>that differentially affected regular recipients of aid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Spurious non-linear </a:t>
            </a:r>
            <a:r>
              <a:rPr lang="en-US" sz="3200" dirty="0" smtClean="0"/>
              <a:t>correlation is analogous to non-parallel trends in Diff-in-Diff </a:t>
            </a:r>
            <a:r>
              <a:rPr lang="en-US" sz="3200" dirty="0" smtClean="0"/>
              <a:t>estimation; confounding is </a:t>
            </a:r>
            <a:r>
              <a:rPr lang="en-US" sz="3200" i="1" u="sng" dirty="0" smtClean="0"/>
              <a:t>not</a:t>
            </a:r>
            <a:r>
              <a:rPr lang="en-US" sz="3200" dirty="0" smtClean="0"/>
              <a:t> absorbed by fixed effects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Given these trends, </a:t>
            </a:r>
            <a:r>
              <a:rPr lang="en-US" sz="3200" dirty="0" smtClean="0">
                <a:solidFill>
                  <a:srgbClr val="0070C0"/>
                </a:solidFill>
              </a:rPr>
              <a:t>we show in Monte Carlo simulation that it </a:t>
            </a:r>
            <a:r>
              <a:rPr lang="en-US" sz="3200" dirty="0" smtClean="0">
                <a:solidFill>
                  <a:srgbClr val="0070C0"/>
                </a:solidFill>
              </a:rPr>
              <a:t>is possible to find a positive </a:t>
            </a:r>
            <a:r>
              <a:rPr lang="en-US" sz="3200" dirty="0" smtClean="0">
                <a:solidFill>
                  <a:srgbClr val="0070C0"/>
                </a:solidFill>
              </a:rPr>
              <a:t>IV relationship between food </a:t>
            </a:r>
            <a:r>
              <a:rPr lang="en-US" sz="3200" dirty="0" smtClean="0">
                <a:solidFill>
                  <a:srgbClr val="0070C0"/>
                </a:solidFill>
              </a:rPr>
              <a:t>aid and conflict </a:t>
            </a:r>
            <a:r>
              <a:rPr lang="en-US" sz="3200" dirty="0" smtClean="0">
                <a:solidFill>
                  <a:srgbClr val="0070C0"/>
                </a:solidFill>
              </a:rPr>
              <a:t>even if aid </a:t>
            </a:r>
            <a:r>
              <a:rPr lang="en-US" sz="3200" i="1" dirty="0" smtClean="0">
                <a:solidFill>
                  <a:srgbClr val="0070C0"/>
                </a:solidFill>
              </a:rPr>
              <a:t>prevents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conflict.</a:t>
            </a:r>
            <a:endParaRPr lang="en-US" sz="3200" dirty="0" smtClean="0">
              <a:solidFill>
                <a:srgbClr val="0070C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Similar issues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could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bias estimates using this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interacted IV strategy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in other contexts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/>
              <a:t>When using a similar strategy, researchers should </a:t>
            </a:r>
            <a:r>
              <a:rPr lang="en-US" sz="3200" dirty="0" smtClean="0"/>
              <a:t>report </a:t>
            </a:r>
            <a:r>
              <a:rPr lang="en-US" sz="3200" dirty="0" smtClean="0"/>
              <a:t>trends in both components of the interaction term in first </a:t>
            </a:r>
            <a:r>
              <a:rPr lang="en-US" sz="3200" dirty="0" smtClean="0"/>
              <a:t>stage as a diagnostic.</a:t>
            </a:r>
            <a:endParaRPr lang="en-US" sz="32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827926" y="14465945"/>
                <a:ext cx="8576050" cy="7971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NQ’s IV specification is:</a:t>
                </a:r>
              </a:p>
              <a:p>
                <a:pPr marL="1969618" lvl="1" indent="-685800">
                  <a:buFont typeface="Arial" panose="020B0604020202020204" pitchFamily="34" charset="0"/>
                  <a:buChar char="•"/>
                </a:pPr>
                <a:r>
                  <a:rPr lang="en-US" sz="3200" dirty="0" err="1"/>
                  <a:t>C</a:t>
                </a:r>
                <a:r>
                  <a:rPr lang="en-US" sz="3200" baseline="-25000" dirty="0" err="1"/>
                  <a:t>irt</a:t>
                </a:r>
                <a:r>
                  <a:rPr lang="en-US" sz="3200" dirty="0"/>
                  <a:t> = β</a:t>
                </a:r>
                <a:r>
                  <a:rPr lang="en-US" sz="3200" dirty="0" err="1"/>
                  <a:t>F</a:t>
                </a:r>
                <a:r>
                  <a:rPr lang="en-US" sz="3200" baseline="-25000" dirty="0" err="1"/>
                  <a:t>irt</a:t>
                </a:r>
                <a:r>
                  <a:rPr lang="en-US" sz="3200" dirty="0"/>
                  <a:t> + </a:t>
                </a:r>
                <a:r>
                  <a:rPr lang="en-US" sz="3200" dirty="0" err="1"/>
                  <a:t>X</a:t>
                </a:r>
                <a:r>
                  <a:rPr lang="en-US" sz="3200" baseline="-25000" dirty="0" err="1"/>
                  <a:t>irt</a:t>
                </a:r>
                <a:r>
                  <a:rPr lang="en-US" sz="3200" dirty="0" err="1"/>
                  <a:t>Γ</a:t>
                </a:r>
                <a:r>
                  <a:rPr lang="en-US" sz="3200" dirty="0"/>
                  <a:t> + </a:t>
                </a:r>
                <a:r>
                  <a:rPr lang="en-US" sz="3200" dirty="0" err="1"/>
                  <a:t>ϕ­</a:t>
                </a:r>
                <a:r>
                  <a:rPr lang="en-US" sz="3200" baseline="-25000" dirty="0" err="1"/>
                  <a:t>rt</a:t>
                </a:r>
                <a:r>
                  <a:rPr lang="en-US" sz="3200" dirty="0"/>
                  <a:t> + </a:t>
                </a:r>
                <a:r>
                  <a:rPr lang="en-US" sz="3200" dirty="0" err="1"/>
                  <a:t>ψ</a:t>
                </a:r>
                <a:r>
                  <a:rPr lang="en-US" sz="3200" baseline="-25000" dirty="0" err="1"/>
                  <a:t>ir</a:t>
                </a:r>
                <a:r>
                  <a:rPr lang="en-US" sz="3200" dirty="0"/>
                  <a:t> + </a:t>
                </a:r>
                <a:r>
                  <a:rPr lang="en-US" sz="3200" dirty="0" err="1" smtClean="0"/>
                  <a:t>ν</a:t>
                </a:r>
                <a:r>
                  <a:rPr lang="en-US" sz="3200" baseline="-25000" dirty="0" err="1" smtClean="0"/>
                  <a:t>irt</a:t>
                </a:r>
                <a:endParaRPr lang="en-US" sz="3200" baseline="-25000" dirty="0" smtClean="0"/>
              </a:p>
              <a:p>
                <a:pPr marL="1969618" lvl="1" indent="-685800">
                  <a:buFont typeface="Arial" panose="020B0604020202020204" pitchFamily="34" charset="0"/>
                  <a:buChar char="•"/>
                </a:pPr>
                <a:r>
                  <a:rPr lang="en-US" sz="3200" dirty="0" err="1"/>
                  <a:t>F</a:t>
                </a:r>
                <a:r>
                  <a:rPr lang="en-US" sz="3200" baseline="-25000" dirty="0" err="1"/>
                  <a:t>irt</a:t>
                </a:r>
                <a:r>
                  <a:rPr lang="en-US" sz="3200" dirty="0"/>
                  <a:t> = α(P</a:t>
                </a:r>
                <a:r>
                  <a:rPr lang="en-US" sz="3200" baseline="-25000" dirty="0"/>
                  <a:t>t-1 </a:t>
                </a:r>
                <a:r>
                  <a:rPr lang="en-US" sz="3200" dirty="0"/>
                  <a:t>x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𝑖𝑟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200" dirty="0"/>
                  <a:t>) + </a:t>
                </a:r>
                <a:r>
                  <a:rPr lang="en-US" sz="3200" dirty="0" err="1"/>
                  <a:t>X</a:t>
                </a:r>
                <a:r>
                  <a:rPr lang="en-US" sz="3200" baseline="-25000" dirty="0" err="1"/>
                  <a:t>irt</a:t>
                </a:r>
                <a:r>
                  <a:rPr lang="en-US" sz="3200" dirty="0" err="1"/>
                  <a:t>Γ</a:t>
                </a:r>
                <a:r>
                  <a:rPr lang="en-US" sz="3200" dirty="0"/>
                  <a:t> + </a:t>
                </a:r>
                <a:r>
                  <a:rPr lang="en-US" sz="3200" dirty="0" err="1"/>
                  <a:t>ϕ­</a:t>
                </a:r>
                <a:r>
                  <a:rPr lang="en-US" sz="3200" baseline="-25000" dirty="0" err="1"/>
                  <a:t>rt</a:t>
                </a:r>
                <a:r>
                  <a:rPr lang="en-US" sz="3200" dirty="0"/>
                  <a:t> + </a:t>
                </a:r>
                <a:r>
                  <a:rPr lang="en-US" sz="3200" dirty="0" err="1"/>
                  <a:t>ψ</a:t>
                </a:r>
                <a:r>
                  <a:rPr lang="en-US" sz="3200" baseline="-25000" dirty="0" err="1"/>
                  <a:t>ir</a:t>
                </a:r>
                <a:r>
                  <a:rPr lang="en-US" sz="3200" dirty="0"/>
                  <a:t> + </a:t>
                </a:r>
                <a:r>
                  <a:rPr lang="en-US" sz="3200" dirty="0" err="1" smtClean="0"/>
                  <a:t>Ε</a:t>
                </a:r>
                <a:r>
                  <a:rPr lang="en-US" sz="3200" baseline="-25000" dirty="0" err="1" smtClean="0"/>
                  <a:t>irt</a:t>
                </a:r>
                <a:r>
                  <a:rPr lang="en-US" sz="3200" dirty="0" smtClean="0"/>
                  <a:t>: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Conflict (C) is may be related to wheat aid (F)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Regularity of aid receipt (D) is endogenous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Wheat yields (P) may be spuriously related to conflict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Identification: Assume that yields differentially affect aid flows across regularity, but level differences in aid flows and conflict are absorbed by fixed effects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(Incorrectly) assumes parallel </a:t>
                </a:r>
                <a:r>
                  <a:rPr lang="en-US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trends in conflict and aid flows across regularity of aid receipt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Similar </a:t>
                </a:r>
                <a:r>
                  <a:rPr lang="en-US" sz="3200" dirty="0" smtClean="0"/>
                  <a:t>interacted IV </a:t>
                </a:r>
                <a:r>
                  <a:rPr lang="en-US" sz="3200" dirty="0" smtClean="0"/>
                  <a:t>strategies used </a:t>
                </a:r>
                <a:r>
                  <a:rPr lang="en-US" sz="3200" dirty="0" smtClean="0"/>
                  <a:t>by Hanna and Oliva (</a:t>
                </a:r>
                <a:r>
                  <a:rPr lang="en-US" sz="3200" dirty="0" smtClean="0"/>
                  <a:t>2015 </a:t>
                </a:r>
                <a:r>
                  <a:rPr lang="en-US" sz="3200" i="1" dirty="0" err="1" smtClean="0"/>
                  <a:t>JPubE</a:t>
                </a:r>
                <a:r>
                  <a:rPr lang="en-US" sz="3200" dirty="0" smtClean="0"/>
                  <a:t>) </a:t>
                </a:r>
                <a:r>
                  <a:rPr lang="en-US" sz="3200" dirty="0" smtClean="0"/>
                  <a:t>and </a:t>
                </a:r>
                <a:r>
                  <a:rPr lang="en-US" sz="3200" dirty="0" err="1" smtClean="0"/>
                  <a:t>Peri</a:t>
                </a:r>
                <a:r>
                  <a:rPr lang="en-US" sz="3200" dirty="0" smtClean="0"/>
                  <a:t> (</a:t>
                </a:r>
                <a:r>
                  <a:rPr lang="en-US" sz="3200" dirty="0" smtClean="0"/>
                  <a:t>2012 </a:t>
                </a:r>
                <a:r>
                  <a:rPr lang="en-US" sz="3200" i="1" dirty="0" err="1" smtClean="0"/>
                  <a:t>REStat</a:t>
                </a:r>
                <a:r>
                  <a:rPr lang="en-US" sz="3200" dirty="0" smtClean="0"/>
                  <a:t>)</a:t>
                </a:r>
                <a:endParaRPr lang="en-US" sz="3200" dirty="0" smtClean="0"/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endParaRPr lang="en-US" sz="32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26" y="14465945"/>
                <a:ext cx="8576050" cy="7971413"/>
              </a:xfrm>
              <a:prstGeom prst="rect">
                <a:avLst/>
              </a:prstGeom>
              <a:blipFill rotWithShape="0">
                <a:blip r:embed="rId3"/>
                <a:stretch>
                  <a:fillRect l="-1635" t="-994" r="-2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477" y="14516409"/>
            <a:ext cx="8423648" cy="653488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10895279" y="21051294"/>
            <a:ext cx="8576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Results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may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be explained by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non-linear, non-parallel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trends in wheat, conflict, and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aid that NQ’s interacted IV strategy cannot control for. 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3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0115" y="8341183"/>
            <a:ext cx="5840361" cy="4313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2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384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Joseph Christian</dc:creator>
  <cp:lastModifiedBy>Chris Barrett</cp:lastModifiedBy>
  <cp:revision>12</cp:revision>
  <dcterms:created xsi:type="dcterms:W3CDTF">2015-10-10T14:40:18Z</dcterms:created>
  <dcterms:modified xsi:type="dcterms:W3CDTF">2015-10-10T16:38:14Z</dcterms:modified>
</cp:coreProperties>
</file>